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userDrawn="1">
          <p15:clr>
            <a:srgbClr val="A4A3A4"/>
          </p15:clr>
        </p15:guide>
        <p15:guide id="2" pos="37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1F1F"/>
    <a:srgbClr val="666666"/>
    <a:srgbClr val="787878"/>
    <a:srgbClr val="3D3D3D"/>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02"/>
        <p:guide pos="377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95.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image" Target="../media/image17.png"/><Relationship Id="rId6" Type="http://schemas.openxmlformats.org/officeDocument/2006/relationships/tags" Target="../tags/tag86.xml"/><Relationship Id="rId5" Type="http://schemas.openxmlformats.org/officeDocument/2006/relationships/image" Target="../media/image16.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0" Type="http://schemas.openxmlformats.org/officeDocument/2006/relationships/slideLayout" Target="../slideLayouts/slideLayout2.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8.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6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75.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77.xml"/><Relationship Id="rId11" Type="http://schemas.openxmlformats.org/officeDocument/2006/relationships/slideLayout" Target="../slideLayouts/slideLayout2.xml"/><Relationship Id="rId10" Type="http://schemas.openxmlformats.org/officeDocument/2006/relationships/tags" Target="../tags/tag78.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hwilson_Ups_and_downs_mirror_parallel_worlds_in_black_and_whit_c6b297f1-72bc-43af-8838-db15b81ddc5e"/>
          <p:cNvPicPr>
            <a:picLocks noChangeAspect="1"/>
          </p:cNvPicPr>
          <p:nvPr/>
        </p:nvPicPr>
        <p:blipFill>
          <a:blip r:embed="rId1">
            <a:alphaModFix amt="85000"/>
          </a:blip>
          <a:stretch>
            <a:fillRect/>
          </a:stretch>
        </p:blipFill>
        <p:spPr>
          <a:xfrm>
            <a:off x="307340" y="-78105"/>
            <a:ext cx="6878320" cy="7014210"/>
          </a:xfrm>
          <a:prstGeom prst="rect">
            <a:avLst/>
          </a:prstGeom>
        </p:spPr>
      </p:pic>
      <p:sp>
        <p:nvSpPr>
          <p:cNvPr id="5" name="文本框 4"/>
          <p:cNvSpPr txBox="1"/>
          <p:nvPr/>
        </p:nvSpPr>
        <p:spPr>
          <a:xfrm>
            <a:off x="4097020" y="1598930"/>
            <a:ext cx="8041005" cy="1139190"/>
          </a:xfrm>
          <a:prstGeom prst="rect">
            <a:avLst/>
          </a:prstGeom>
          <a:noFill/>
        </p:spPr>
        <p:txBody>
          <a:bodyPr wrap="square" rtlCol="0">
            <a:noAutofit/>
          </a:bodyPr>
          <a:p>
            <a:pPr algn="ctr"/>
            <a:r>
              <a:rPr lang="en-US" altLang="zh-CN" sz="6600" b="1" baseline="30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6000" b="1">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the P</a:t>
            </a:r>
            <a:r>
              <a:rPr lang="zh-CN" altLang="en-US" sz="6000" b="1">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arallel </a:t>
            </a:r>
            <a:r>
              <a:rPr lang="en-US" altLang="zh-CN" sz="6000" b="1">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F</a:t>
            </a:r>
            <a:r>
              <a:rPr lang="zh-CN" altLang="en-US" sz="6000" b="1">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orest</a:t>
            </a:r>
            <a:r>
              <a:rPr lang="en-US" altLang="zh-CN" sz="6000" b="1">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6600" b="1" baseline="-25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US" altLang="zh-CN" sz="6600" b="1" baseline="-25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6" name="文本框 5"/>
          <p:cNvSpPr txBox="1"/>
          <p:nvPr/>
        </p:nvSpPr>
        <p:spPr>
          <a:xfrm>
            <a:off x="7807325" y="4373880"/>
            <a:ext cx="3810635" cy="546100"/>
          </a:xfrm>
          <a:prstGeom prst="rect">
            <a:avLst/>
          </a:prstGeom>
          <a:noFill/>
        </p:spPr>
        <p:txBody>
          <a:bodyPr wrap="square" rtlCol="0">
            <a:noAutofit/>
          </a:bodyPr>
          <a:p>
            <a:r>
              <a:rPr lang="en-US" altLang="zh-CN" sz="2800" b="1">
                <a:solidFill>
                  <a:schemeClr val="bg2"/>
                </a:solidFill>
                <a:latin typeface="Times New Roman" panose="02020603050405020304" charset="0"/>
                <a:cs typeface="Times New Roman" panose="02020603050405020304" charset="0"/>
              </a:rPr>
              <a:t>Group 1 : YOYO Team</a:t>
            </a:r>
            <a:endParaRPr lang="en-US" altLang="zh-CN" sz="2800" b="1">
              <a:solidFill>
                <a:schemeClr val="bg2"/>
              </a:solidFill>
              <a:latin typeface="Times New Roman" panose="02020603050405020304" charset="0"/>
              <a:cs typeface="Times New Roman" panose="0202060305040502030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6" name="文本框 5"/>
          <p:cNvSpPr txBox="1"/>
          <p:nvPr>
            <p:custDataLst>
              <p:tags r:id="rId2"/>
            </p:custDataLst>
          </p:nvPr>
        </p:nvSpPr>
        <p:spPr>
          <a:xfrm>
            <a:off x="603885" y="478790"/>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 Game Details</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blocks</a:t>
            </a:r>
            <a:endParaRPr lang="en-US" altLang="zh-CN" sz="2800" b="1">
              <a:solidFill>
                <a:schemeClr val="bg1"/>
              </a:solidFill>
              <a:effectLst/>
              <a:latin typeface="Times New Roman" panose="02020603050405020304" charset="0"/>
              <a:cs typeface="Times New Roman" panose="02020603050405020304" charset="0"/>
            </a:endParaRPr>
          </a:p>
        </p:txBody>
      </p:sp>
      <p:pic>
        <p:nvPicPr>
          <p:cNvPr id="3" name="图片 2" descr="final bush"/>
          <p:cNvPicPr>
            <a:picLocks noChangeAspect="1"/>
          </p:cNvPicPr>
          <p:nvPr/>
        </p:nvPicPr>
        <p:blipFill>
          <a:blip r:embed="rId3"/>
          <a:stretch>
            <a:fillRect/>
          </a:stretch>
        </p:blipFill>
        <p:spPr>
          <a:xfrm>
            <a:off x="248285" y="1747520"/>
            <a:ext cx="3197860" cy="3197860"/>
          </a:xfrm>
          <a:prstGeom prst="rect">
            <a:avLst/>
          </a:prstGeom>
          <a:noFill/>
        </p:spPr>
      </p:pic>
      <p:pic>
        <p:nvPicPr>
          <p:cNvPr id="5" name="图片 4" descr="final bush"/>
          <p:cNvPicPr>
            <a:picLocks noChangeAspect="1"/>
          </p:cNvPicPr>
          <p:nvPr>
            <p:custDataLst>
              <p:tags r:id="rId4"/>
            </p:custDataLst>
          </p:nvPr>
        </p:nvPicPr>
        <p:blipFill>
          <a:blip r:embed="rId3"/>
          <a:stretch>
            <a:fillRect/>
          </a:stretch>
        </p:blipFill>
        <p:spPr>
          <a:xfrm>
            <a:off x="2136775" y="1747520"/>
            <a:ext cx="3197860" cy="3197860"/>
          </a:xfrm>
          <a:prstGeom prst="rect">
            <a:avLst/>
          </a:prstGeom>
          <a:noFill/>
        </p:spPr>
      </p:pic>
      <p:sp>
        <p:nvSpPr>
          <p:cNvPr id="7" name="文本框 6"/>
          <p:cNvSpPr txBox="1"/>
          <p:nvPr>
            <p:custDataLst>
              <p:tags r:id="rId5"/>
            </p:custDataLst>
          </p:nvPr>
        </p:nvSpPr>
        <p:spPr>
          <a:xfrm>
            <a:off x="5194935" y="2888615"/>
            <a:ext cx="6646545" cy="1228090"/>
          </a:xfrm>
          <a:prstGeom prst="rect">
            <a:avLst/>
          </a:prstGeom>
          <a:noFill/>
        </p:spPr>
        <p:txBody>
          <a:bodyPr wrap="square" rtlCol="0">
            <a:noAutofit/>
          </a:bodyPr>
          <a:p>
            <a:pPr marL="457200" indent="-457200" algn="just">
              <a:buFont typeface="Arial" panose="020B0604020202020204" pitchFamily="34" charset="0"/>
              <a:buChar char="•"/>
            </a:pPr>
            <a:r>
              <a:rPr lang="zh-CN" altLang="en-US" sz="2800">
                <a:solidFill>
                  <a:schemeClr val="bg1"/>
                </a:solidFill>
                <a:latin typeface="Times New Roman" panose="02020603050405020304" charset="0"/>
                <a:ea typeface="华文中宋" panose="02010600040101010101" charset="-122"/>
                <a:cs typeface="Times New Roman" panose="02020603050405020304" charset="0"/>
              </a:rPr>
              <a:t>Forming an element of level design, the player needs to jump onto obstacle blocks.</a:t>
            </a:r>
            <a:endParaRPr lang="zh-CN" altLang="en-US" sz="2800">
              <a:solidFill>
                <a:schemeClr val="bg1"/>
              </a:solidFill>
              <a:latin typeface="Times New Roman" panose="02020603050405020304" charset="0"/>
              <a:ea typeface="华文中宋" panose="02010600040101010101" charset="-122"/>
              <a:cs typeface="Times New Roman" panose="02020603050405020304" charset="0"/>
            </a:endParaRPr>
          </a:p>
        </p:txBody>
      </p:sp>
    </p:spTree>
    <p:custDataLst>
      <p:tags r:id="rId6"/>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6" name="文本框 5"/>
          <p:cNvSpPr txBox="1"/>
          <p:nvPr>
            <p:custDataLst>
              <p:tags r:id="rId2"/>
            </p:custDataLst>
          </p:nvPr>
        </p:nvSpPr>
        <p:spPr>
          <a:xfrm>
            <a:off x="603885" y="478790"/>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 Game Details</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blocks</a:t>
            </a:r>
            <a:endParaRPr lang="en-US" altLang="zh-CN" sz="2800" b="1">
              <a:solidFill>
                <a:schemeClr val="bg1"/>
              </a:solidFill>
              <a:effectLst/>
              <a:latin typeface="Times New Roman" panose="02020603050405020304" charset="0"/>
              <a:cs typeface="Times New Roman" panose="02020603050405020304" charset="0"/>
            </a:endParaRPr>
          </a:p>
        </p:txBody>
      </p:sp>
      <p:sp>
        <p:nvSpPr>
          <p:cNvPr id="7" name="文本框 6"/>
          <p:cNvSpPr txBox="1"/>
          <p:nvPr>
            <p:custDataLst>
              <p:tags r:id="rId3"/>
            </p:custDataLst>
          </p:nvPr>
        </p:nvSpPr>
        <p:spPr>
          <a:xfrm>
            <a:off x="603885" y="4956175"/>
            <a:ext cx="4859655" cy="1530350"/>
          </a:xfrm>
          <a:prstGeom prst="rect">
            <a:avLst/>
          </a:prstGeom>
          <a:noFill/>
        </p:spPr>
        <p:txBody>
          <a:bodyPr wrap="square" rtlCol="0">
            <a:noAutofit/>
          </a:bodyPr>
          <a:p>
            <a:pPr indent="0" algn="ctr">
              <a:buFont typeface="Arial" panose="020B0604020202020204" pitchFamily="34" charset="0"/>
              <a:buNone/>
            </a:pPr>
            <a:r>
              <a:rPr lang="en-US" altLang="zh-CN" sz="3200" b="1">
                <a:solidFill>
                  <a:schemeClr val="bg1"/>
                </a:solidFill>
                <a:latin typeface="Times New Roman" panose="02020603050405020304" charset="0"/>
                <a:cs typeface="Times New Roman" panose="02020603050405020304" charset="0"/>
                <a:sym typeface="+mn-ea"/>
              </a:rPr>
              <a:t>Original World</a:t>
            </a:r>
            <a:endParaRPr lang="en-US" altLang="zh-CN" sz="3200" b="1">
              <a:solidFill>
                <a:schemeClr val="bg1"/>
              </a:solidFill>
              <a:latin typeface="Times New Roman" panose="02020603050405020304" charset="0"/>
              <a:cs typeface="Times New Roman" panose="02020603050405020304" charset="0"/>
              <a:sym typeface="+mn-ea"/>
            </a:endParaRPr>
          </a:p>
          <a:p>
            <a:pPr marL="457200" indent="-457200" algn="just">
              <a:buFont typeface="Arial" panose="020B0604020202020204" pitchFamily="34" charset="0"/>
              <a:buChar char="•"/>
            </a:pPr>
            <a:r>
              <a:rPr lang="zh-CN" altLang="en-US" sz="2800">
                <a:solidFill>
                  <a:schemeClr val="bg1"/>
                </a:solidFill>
                <a:latin typeface="Times New Roman" panose="02020603050405020304" charset="0"/>
                <a:ea typeface="华文中宋" panose="02010600040101010101" charset="-122"/>
                <a:cs typeface="Times New Roman" panose="02020603050405020304" charset="0"/>
              </a:rPr>
              <a:t>Relatively bright rendering</a:t>
            </a:r>
            <a:endParaRPr lang="zh-CN" altLang="en-US" sz="2800">
              <a:solidFill>
                <a:schemeClr val="bg1"/>
              </a:solidFill>
              <a:latin typeface="Times New Roman" panose="02020603050405020304" charset="0"/>
              <a:ea typeface="华文中宋" panose="02010600040101010101" charset="-122"/>
              <a:cs typeface="Times New Roman" panose="02020603050405020304" charset="0"/>
            </a:endParaRPr>
          </a:p>
          <a:p>
            <a:pPr marL="457200" indent="-457200" algn="just">
              <a:buFont typeface="Arial" panose="020B0604020202020204" pitchFamily="34" charset="0"/>
              <a:buChar char="•"/>
            </a:pPr>
            <a:r>
              <a:rPr lang="zh-CN" altLang="en-US" sz="2800">
                <a:solidFill>
                  <a:schemeClr val="bg1"/>
                </a:solidFill>
                <a:latin typeface="Times New Roman" panose="02020603050405020304" charset="0"/>
                <a:ea typeface="华文中宋" panose="02010600040101010101" charset="-122"/>
                <a:cs typeface="Times New Roman" panose="02020603050405020304" charset="0"/>
              </a:rPr>
              <a:t>Natural forest sound effects</a:t>
            </a:r>
            <a:endParaRPr lang="zh-CN" altLang="en-US" sz="2800">
              <a:solidFill>
                <a:schemeClr val="bg1"/>
              </a:solidFill>
              <a:latin typeface="Times New Roman" panose="02020603050405020304" charset="0"/>
              <a:ea typeface="华文中宋" panose="02010600040101010101" charset="-122"/>
              <a:cs typeface="Times New Roman" panose="02020603050405020304" charset="0"/>
            </a:endParaRPr>
          </a:p>
        </p:txBody>
      </p:sp>
      <p:pic>
        <p:nvPicPr>
          <p:cNvPr id="2" name="图片 1"/>
          <p:cNvPicPr>
            <a:picLocks noChangeAspect="1"/>
          </p:cNvPicPr>
          <p:nvPr>
            <p:custDataLst>
              <p:tags r:id="rId4"/>
            </p:custDataLst>
          </p:nvPr>
        </p:nvPicPr>
        <p:blipFill>
          <a:blip r:embed="rId5"/>
          <a:stretch>
            <a:fillRect/>
          </a:stretch>
        </p:blipFill>
        <p:spPr>
          <a:xfrm>
            <a:off x="523240" y="1498600"/>
            <a:ext cx="5021580" cy="3340735"/>
          </a:xfrm>
          <a:prstGeom prst="rect">
            <a:avLst/>
          </a:prstGeom>
        </p:spPr>
      </p:pic>
      <p:pic>
        <p:nvPicPr>
          <p:cNvPr id="8" name="图片 7"/>
          <p:cNvPicPr>
            <a:picLocks noChangeAspect="1"/>
          </p:cNvPicPr>
          <p:nvPr>
            <p:custDataLst>
              <p:tags r:id="rId6"/>
            </p:custDataLst>
          </p:nvPr>
        </p:nvPicPr>
        <p:blipFill>
          <a:blip r:embed="rId7"/>
          <a:srcRect t="-43" r="14678"/>
          <a:stretch>
            <a:fillRect/>
          </a:stretch>
        </p:blipFill>
        <p:spPr>
          <a:xfrm>
            <a:off x="6534785" y="1499235"/>
            <a:ext cx="5262880" cy="3398520"/>
          </a:xfrm>
          <a:prstGeom prst="rect">
            <a:avLst/>
          </a:prstGeom>
        </p:spPr>
      </p:pic>
      <p:sp>
        <p:nvSpPr>
          <p:cNvPr id="9" name="文本框 8"/>
          <p:cNvSpPr txBox="1"/>
          <p:nvPr>
            <p:custDataLst>
              <p:tags r:id="rId8"/>
            </p:custDataLst>
          </p:nvPr>
        </p:nvSpPr>
        <p:spPr>
          <a:xfrm>
            <a:off x="6205220" y="4956175"/>
            <a:ext cx="5592445" cy="1530350"/>
          </a:xfrm>
          <a:prstGeom prst="rect">
            <a:avLst/>
          </a:prstGeom>
          <a:noFill/>
        </p:spPr>
        <p:txBody>
          <a:bodyPr wrap="square" rtlCol="0">
            <a:noAutofit/>
          </a:bodyPr>
          <a:p>
            <a:pPr indent="0" algn="ctr">
              <a:buFont typeface="Arial" panose="020B0604020202020204" pitchFamily="34" charset="0"/>
              <a:buNone/>
            </a:pPr>
            <a:r>
              <a:rPr lang="en-US" altLang="zh-CN" sz="3200" b="1">
                <a:solidFill>
                  <a:schemeClr val="bg1"/>
                </a:solidFill>
                <a:latin typeface="Times New Roman" panose="02020603050405020304" charset="0"/>
                <a:cs typeface="Times New Roman" panose="02020603050405020304" charset="0"/>
                <a:sym typeface="+mn-ea"/>
              </a:rPr>
              <a:t>Parallel World</a:t>
            </a:r>
            <a:endParaRPr lang="en-US" altLang="zh-CN" sz="3200" b="1">
              <a:solidFill>
                <a:schemeClr val="bg1"/>
              </a:solidFill>
              <a:latin typeface="Times New Roman" panose="02020603050405020304" charset="0"/>
              <a:cs typeface="Times New Roman" panose="02020603050405020304" charset="0"/>
              <a:sym typeface="+mn-ea"/>
            </a:endParaRPr>
          </a:p>
          <a:p>
            <a:pPr marL="457200" indent="-457200" algn="just">
              <a:buFont typeface="Arial" panose="020B0604020202020204" pitchFamily="34" charset="0"/>
              <a:buChar char="•"/>
            </a:pPr>
            <a:r>
              <a:rPr lang="zh-CN" altLang="en-US" sz="2800">
                <a:solidFill>
                  <a:schemeClr val="bg1"/>
                </a:solidFill>
                <a:latin typeface="Times New Roman" panose="02020603050405020304" charset="0"/>
                <a:ea typeface="华文中宋" panose="02010600040101010101" charset="-122"/>
                <a:cs typeface="Times New Roman" panose="02020603050405020304" charset="0"/>
              </a:rPr>
              <a:t>Relatively shadowy rendering</a:t>
            </a:r>
            <a:endParaRPr lang="zh-CN" altLang="en-US" sz="2800">
              <a:solidFill>
                <a:schemeClr val="bg1"/>
              </a:solidFill>
              <a:latin typeface="Times New Roman" panose="02020603050405020304" charset="0"/>
              <a:ea typeface="华文中宋" panose="02010600040101010101" charset="-122"/>
              <a:cs typeface="Times New Roman" panose="02020603050405020304" charset="0"/>
            </a:endParaRPr>
          </a:p>
          <a:p>
            <a:pPr marL="457200" indent="-457200" algn="just">
              <a:buFont typeface="Arial" panose="020B0604020202020204" pitchFamily="34" charset="0"/>
              <a:buChar char="•"/>
            </a:pPr>
            <a:r>
              <a:rPr lang="zh-CN" altLang="en-US" sz="2800">
                <a:solidFill>
                  <a:schemeClr val="bg1"/>
                </a:solidFill>
                <a:latin typeface="Times New Roman" panose="02020603050405020304" charset="0"/>
                <a:ea typeface="华文中宋" panose="02010600040101010101" charset="-122"/>
                <a:cs typeface="Times New Roman" panose="02020603050405020304" charset="0"/>
              </a:rPr>
              <a:t>Scary sound effects</a:t>
            </a:r>
            <a:endParaRPr lang="zh-CN" altLang="en-US" sz="2800">
              <a:solidFill>
                <a:schemeClr val="bg1"/>
              </a:solidFill>
              <a:latin typeface="Times New Roman" panose="02020603050405020304" charset="0"/>
              <a:ea typeface="华文中宋" panose="02010600040101010101" charset="-122"/>
              <a:cs typeface="Times New Roman" panose="02020603050405020304" charset="0"/>
            </a:endParaRPr>
          </a:p>
        </p:txBody>
      </p:sp>
    </p:spTree>
    <p:custDataLst>
      <p:tags r:id="rId9"/>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6" name="文本框 5"/>
          <p:cNvSpPr txBox="1"/>
          <p:nvPr>
            <p:custDataLst>
              <p:tags r:id="rId2"/>
            </p:custDataLst>
          </p:nvPr>
        </p:nvSpPr>
        <p:spPr>
          <a:xfrm>
            <a:off x="603885" y="478790"/>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 Game Details</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UI</a:t>
            </a:r>
            <a:endParaRPr lang="en-US" altLang="zh-CN" sz="2800" b="1">
              <a:solidFill>
                <a:schemeClr val="bg1"/>
              </a:solidFill>
              <a:effectLst/>
              <a:latin typeface="Times New Roman" panose="02020603050405020304" charset="0"/>
              <a:cs typeface="Times New Roman" panose="02020603050405020304" charset="0"/>
            </a:endParaRPr>
          </a:p>
        </p:txBody>
      </p:sp>
      <p:sp>
        <p:nvSpPr>
          <p:cNvPr id="7" name="文本框 6"/>
          <p:cNvSpPr txBox="1"/>
          <p:nvPr>
            <p:custDataLst>
              <p:tags r:id="rId3"/>
            </p:custDataLst>
          </p:nvPr>
        </p:nvSpPr>
        <p:spPr>
          <a:xfrm>
            <a:off x="1417955" y="1765300"/>
            <a:ext cx="9356090" cy="3773805"/>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2800">
                <a:solidFill>
                  <a:schemeClr val="bg1"/>
                </a:solidFill>
                <a:latin typeface="Times New Roman" panose="02020603050405020304" charset="0"/>
                <a:ea typeface="华文中宋" panose="02010600040101010101" charset="-122"/>
                <a:cs typeface="Times New Roman" panose="02020603050405020304" charset="0"/>
              </a:rPr>
              <a:t>it will show:</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a:p>
            <a:pPr indent="0" algn="just">
              <a:lnSpc>
                <a:spcPct val="150000"/>
              </a:lnSpc>
              <a:buFont typeface="Arial" panose="020B0604020202020204" pitchFamily="34" charset="0"/>
              <a:buNone/>
            </a:pP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a:p>
            <a:pPr marL="457200" indent="-457200" algn="just">
              <a:lnSpc>
                <a:spcPct val="150000"/>
              </a:lnSpc>
              <a:buFont typeface="Arial" panose="020B0604020202020204" pitchFamily="34" charset="0"/>
              <a:buChar char="•"/>
            </a:pPr>
            <a:r>
              <a:rPr lang="en-US" altLang="zh-CN" sz="2800">
                <a:solidFill>
                  <a:schemeClr val="bg1"/>
                </a:solidFill>
                <a:latin typeface="Times New Roman" panose="02020603050405020304" charset="0"/>
                <a:ea typeface="华文中宋" panose="02010600040101010101" charset="-122"/>
                <a:cs typeface="Times New Roman" panose="02020603050405020304" charset="0"/>
              </a:rPr>
              <a:t>Player Blood Bar</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a:p>
            <a:pPr marL="457200" indent="-457200" algn="just">
              <a:lnSpc>
                <a:spcPct val="150000"/>
              </a:lnSpc>
              <a:buFont typeface="Arial" panose="020B0604020202020204" pitchFamily="34" charset="0"/>
              <a:buChar char="•"/>
            </a:pPr>
            <a:r>
              <a:rPr lang="en-US" altLang="zh-CN" sz="2800">
                <a:solidFill>
                  <a:schemeClr val="bg1"/>
                </a:solidFill>
                <a:latin typeface="Times New Roman" panose="02020603050405020304" charset="0"/>
                <a:ea typeface="华文中宋" panose="02010600040101010101" charset="-122"/>
                <a:cs typeface="Times New Roman" panose="02020603050405020304" charset="0"/>
              </a:rPr>
              <a:t>Player Bullet Volume</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a:p>
            <a:pPr marL="457200" indent="-457200" algn="just">
              <a:lnSpc>
                <a:spcPct val="150000"/>
              </a:lnSpc>
              <a:buFont typeface="Arial" panose="020B0604020202020204" pitchFamily="34" charset="0"/>
              <a:buChar char="•"/>
            </a:pPr>
            <a:r>
              <a:rPr lang="en-US" altLang="zh-CN" sz="2800">
                <a:solidFill>
                  <a:schemeClr val="bg1"/>
                </a:solidFill>
                <a:latin typeface="Times New Roman" panose="02020603050405020304" charset="0"/>
                <a:ea typeface="华文中宋" panose="02010600040101010101" charset="-122"/>
                <a:cs typeface="Times New Roman" panose="02020603050405020304" charset="0"/>
              </a:rPr>
              <a:t>Story guide for the beginning and end of the game</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p:txBody>
      </p:sp>
    </p:spTree>
    <p:custDataLst>
      <p:tags r:id="rId4"/>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6" name="文本框 5"/>
          <p:cNvSpPr txBox="1"/>
          <p:nvPr>
            <p:custDataLst>
              <p:tags r:id="rId2"/>
            </p:custDataLst>
          </p:nvPr>
        </p:nvSpPr>
        <p:spPr>
          <a:xfrm>
            <a:off x="603885" y="478790"/>
            <a:ext cx="11054080" cy="93091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D. </a:t>
            </a:r>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Game Feasibility and Challenges</a:t>
            </a:r>
            <a:endPar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endParaRPr lang="en-US" altLang="zh-CN" sz="2800" b="1">
              <a:solidFill>
                <a:schemeClr val="bg1"/>
              </a:solidFill>
              <a:effectLst/>
              <a:latin typeface="Times New Roman" panose="02020603050405020304" charset="0"/>
              <a:cs typeface="Times New Roman" panose="02020603050405020304" charset="0"/>
            </a:endParaRPr>
          </a:p>
        </p:txBody>
      </p:sp>
      <p:sp>
        <p:nvSpPr>
          <p:cNvPr id="7" name="文本框 6"/>
          <p:cNvSpPr txBox="1"/>
          <p:nvPr/>
        </p:nvSpPr>
        <p:spPr>
          <a:xfrm>
            <a:off x="678815" y="1908810"/>
            <a:ext cx="10904220" cy="4259580"/>
          </a:xfrm>
          <a:prstGeom prst="rect">
            <a:avLst/>
          </a:prstGeom>
          <a:noFill/>
        </p:spPr>
        <p:txBody>
          <a:bodyPr wrap="square" rtlCol="0">
            <a:noAutofit/>
          </a:bodyPr>
          <a:p>
            <a:pPr indent="457200" algn="just">
              <a:lnSpc>
                <a:spcPct val="150000"/>
              </a:lnSpc>
              <a:buFont typeface="Arial" panose="020B0604020202020204" pitchFamily="34" charset="0"/>
              <a:buNone/>
            </a:pPr>
            <a:r>
              <a:rPr lang="en-US" altLang="zh-CN" sz="2800">
                <a:solidFill>
                  <a:schemeClr val="bg1"/>
                </a:solidFill>
                <a:latin typeface="Times New Roman" panose="02020603050405020304" charset="0"/>
                <a:ea typeface="华文中宋" panose="02010600040101010101" charset="-122"/>
                <a:cs typeface="Times New Roman" panose="02020603050405020304" charset="0"/>
              </a:rPr>
              <a:t>we have already check these:</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endParaRPr>
          </a:p>
          <a:p>
            <a:pPr indent="0" algn="just">
              <a:lnSpc>
                <a:spcPct val="150000"/>
              </a:lnSpc>
              <a:buFont typeface="Arial" panose="020B0604020202020204" pitchFamily="34" charset="0"/>
              <a:buNone/>
            </a:pPr>
            <a:r>
              <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rPr>
              <a:t>The overall framework of the final game and the game contains all the details</a:t>
            </a: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0" algn="just">
              <a:lnSpc>
                <a:spcPct val="150000"/>
              </a:lnSpc>
              <a:buFont typeface="Arial" panose="020B0604020202020204" pitchFamily="34" charset="0"/>
              <a:buNone/>
            </a:pPr>
            <a:r>
              <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rPr>
              <a:t>Collection of all game materials and sound effects</a:t>
            </a: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0" algn="just">
              <a:lnSpc>
                <a:spcPct val="150000"/>
              </a:lnSpc>
              <a:buFont typeface="Arial" panose="020B0604020202020204" pitchFamily="34" charset="0"/>
              <a:buNone/>
            </a:pPr>
            <a:r>
              <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rPr>
              <a:t>Guidance material for the prototype of a 2D horizontal board jumping game</a:t>
            </a: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0" algn="just">
              <a:lnSpc>
                <a:spcPct val="150000"/>
              </a:lnSpc>
              <a:buFont typeface="Arial" panose="020B0604020202020204" pitchFamily="34" charset="0"/>
              <a:buNone/>
            </a:pP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457200" algn="just">
              <a:lnSpc>
                <a:spcPct val="150000"/>
              </a:lnSpc>
              <a:buFont typeface="Arial" panose="020B0604020202020204" pitchFamily="34" charset="0"/>
              <a:buNone/>
            </a:pPr>
            <a:r>
              <a:rPr lang="en-US" altLang="zh-CN" sz="28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rPr>
              <a:t>we think the biggest challenge is:</a:t>
            </a:r>
            <a:endParaRPr lang="en-US" altLang="zh-CN" sz="28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0" algn="just">
              <a:lnSpc>
                <a:spcPct val="150000"/>
              </a:lnSpc>
              <a:buFont typeface="Wingdings" panose="05000000000000000000" charset="0"/>
              <a:buNone/>
            </a:pPr>
            <a:r>
              <a:rPr lang="en-US" altLang="zh-CN" sz="2400">
                <a:solidFill>
                  <a:schemeClr val="bg1"/>
                </a:solidFill>
                <a:latin typeface="微软雅黑" panose="020B0503020204020204" charset="-122"/>
                <a:ea typeface="微软雅黑" panose="020B0503020204020204" charset="-122"/>
                <a:cs typeface="Times New Roman" panose="02020603050405020304" charset="0"/>
                <a:sym typeface="Wingdings 2" panose="05020102010507070707" charset="0"/>
              </a:rPr>
              <a:t>❏</a:t>
            </a:r>
            <a:r>
              <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rPr>
              <a:t>Realize the interaction between the two worlds</a:t>
            </a: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a:p>
            <a:pPr indent="0" algn="just">
              <a:lnSpc>
                <a:spcPct val="150000"/>
              </a:lnSpc>
              <a:buFont typeface="Arial" panose="020B0604020202020204" pitchFamily="34" charset="0"/>
              <a:buNone/>
            </a:pPr>
            <a:endParaRPr lang="en-US" altLang="zh-CN" sz="2400">
              <a:solidFill>
                <a:schemeClr val="bg1"/>
              </a:solidFill>
              <a:latin typeface="Times New Roman" panose="02020603050405020304" charset="0"/>
              <a:ea typeface="华文中宋" panose="02010600040101010101" charset="-122"/>
              <a:cs typeface="Times New Roman" panose="02020603050405020304" charset="0"/>
              <a:sym typeface="Wingdings 2" panose="05020102010507070707"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2" name="图片 1" descr="ss_db52e6f3258fc38048210d4009cb07809fbf510c.1920x108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1017905" y="2785110"/>
            <a:ext cx="10156825" cy="2606040"/>
          </a:xfrm>
          <a:prstGeom prst="rect">
            <a:avLst/>
          </a:prstGeom>
          <a:noFill/>
        </p:spPr>
        <p:txBody>
          <a:bodyPr wrap="square" rtlCol="0">
            <a:noAutofit/>
          </a:bodyPr>
          <a:p>
            <a:pPr algn="ctr"/>
            <a:r>
              <a:rPr lang="zh-CN" altLang="en-US" sz="3200" b="1">
                <a:solidFill>
                  <a:schemeClr val="bg1"/>
                </a:solidFill>
                <a:latin typeface="Times New Roman" panose="02020603050405020304" charset="0"/>
                <a:cs typeface="Times New Roman" panose="02020603050405020304" charset="0"/>
              </a:rPr>
              <a:t>Let's look forward to </a:t>
            </a:r>
            <a:r>
              <a:rPr lang="en-US" altLang="zh-CN" sz="3200" b="1" baseline="30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a:t>
            </a:r>
            <a:r>
              <a:rPr lang="en-US" altLang="zh-CN" sz="3200" b="1">
                <a:solidFill>
                  <a:schemeClr val="bg1"/>
                </a:solidFill>
                <a:latin typeface="Times New Roman" panose="02020603050405020304" charset="0"/>
                <a:cs typeface="Times New Roman" panose="02020603050405020304" charset="0"/>
              </a:rPr>
              <a:t>the Parallel Forest</a:t>
            </a:r>
            <a:r>
              <a:rPr lang="en-US" altLang="zh-CN" sz="3200" b="1" baseline="-25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a:t>
            </a:r>
            <a:endParaRPr lang="en-US" altLang="zh-CN" sz="3200" b="1" baseline="-25000">
              <a:solidFill>
                <a:schemeClr val="bg2"/>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lgn="ctr"/>
            <a:r>
              <a:rPr lang="zh-CN" altLang="en-US" sz="3200" b="1">
                <a:solidFill>
                  <a:schemeClr val="bg1"/>
                </a:solidFill>
                <a:latin typeface="Times New Roman" panose="02020603050405020304" charset="0"/>
                <a:cs typeface="Times New Roman" panose="02020603050405020304" charset="0"/>
              </a:rPr>
              <a:t> together!</a:t>
            </a:r>
            <a:endParaRPr lang="zh-CN" altLang="en-US" sz="3200" b="1">
              <a:solidFill>
                <a:schemeClr val="bg1"/>
              </a:solidFill>
              <a:latin typeface="Times New Roman" panose="02020603050405020304" charset="0"/>
              <a:cs typeface="Times New Roman" panose="02020603050405020304" charset="0"/>
            </a:endParaRPr>
          </a:p>
          <a:p>
            <a:pPr algn="ctr"/>
            <a:endParaRPr lang="zh-CN" altLang="en-US" sz="3200" b="1">
              <a:solidFill>
                <a:schemeClr val="bg1"/>
              </a:solidFill>
              <a:latin typeface="Times New Roman" panose="02020603050405020304" charset="0"/>
              <a:cs typeface="Times New Roman" panose="02020603050405020304" charset="0"/>
            </a:endParaRPr>
          </a:p>
          <a:p>
            <a:pPr algn="ctr"/>
            <a:r>
              <a:rPr lang="en-US" altLang="zh-CN" sz="3600" b="1">
                <a:solidFill>
                  <a:schemeClr val="bg1"/>
                </a:solidFill>
                <a:latin typeface="Times New Roman" panose="02020603050405020304" charset="0"/>
                <a:cs typeface="Times New Roman" panose="02020603050405020304" charset="0"/>
              </a:rPr>
              <a:t>Thanks for listening</a:t>
            </a:r>
            <a:endParaRPr lang="en-US" altLang="zh-CN" sz="3600" b="1">
              <a:solidFill>
                <a:schemeClr val="bg1"/>
              </a:solidFill>
              <a:latin typeface="Times New Roman" panose="02020603050405020304" charset="0"/>
              <a:cs typeface="Times New Roman" panose="0202060305040502030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196850"/>
            <a:ext cx="12459970" cy="7141210"/>
          </a:xfrm>
          <a:prstGeom prst="rect">
            <a:avLst/>
          </a:prstGeom>
        </p:spPr>
      </p:pic>
      <p:sp>
        <p:nvSpPr>
          <p:cNvPr id="5" name="文本框 4"/>
          <p:cNvSpPr txBox="1"/>
          <p:nvPr/>
        </p:nvSpPr>
        <p:spPr>
          <a:xfrm>
            <a:off x="735330" y="941070"/>
            <a:ext cx="3324225" cy="913765"/>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Contents</a:t>
            </a:r>
            <a:endPar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6" name="文本框 5"/>
          <p:cNvSpPr txBox="1"/>
          <p:nvPr/>
        </p:nvSpPr>
        <p:spPr>
          <a:xfrm>
            <a:off x="1927860" y="2182495"/>
            <a:ext cx="8570595" cy="3573145"/>
          </a:xfrm>
          <a:prstGeom prst="rect">
            <a:avLst/>
          </a:prstGeom>
          <a:noFill/>
        </p:spPr>
        <p:txBody>
          <a:bodyPr wrap="square" rtlCol="0">
            <a:noAutofit/>
          </a:bodyPr>
          <a:p>
            <a:pPr marL="342900" indent="-342900">
              <a:lnSpc>
                <a:spcPct val="150000"/>
              </a:lnSpc>
              <a:buFont typeface="+mj-lt"/>
              <a:buAutoNum type="alphaUcPeriod"/>
            </a:pPr>
            <a:r>
              <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Game Idea</a:t>
            </a:r>
            <a:endPar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342900" indent="-342900">
              <a:lnSpc>
                <a:spcPct val="150000"/>
              </a:lnSpc>
              <a:buFont typeface="+mj-lt"/>
              <a:buAutoNum type="alphaUcPeriod"/>
            </a:pPr>
            <a:r>
              <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Game Mechanic</a:t>
            </a:r>
            <a:endPar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342900" indent="-342900">
              <a:lnSpc>
                <a:spcPct val="150000"/>
              </a:lnSpc>
              <a:buFont typeface="+mj-lt"/>
              <a:buAutoNum type="alphaUcPeriod"/>
            </a:pPr>
            <a:r>
              <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Game Details</a:t>
            </a:r>
            <a:endPar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342900" indent="-342900">
              <a:lnSpc>
                <a:spcPct val="150000"/>
              </a:lnSpc>
              <a:buFont typeface="+mj-lt"/>
              <a:buAutoNum type="alphaUcPeriod"/>
            </a:pPr>
            <a:r>
              <a:rPr lang="en-US" altLang="zh-CN" sz="36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Game Feasibility and Challenges</a:t>
            </a:r>
            <a:endParaRPr lang="en-US" altLang="zh-CN" sz="36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196850"/>
            <a:ext cx="12459970" cy="7141210"/>
          </a:xfrm>
          <a:prstGeom prst="rect">
            <a:avLst/>
          </a:prstGeom>
        </p:spPr>
      </p:pic>
      <p:sp>
        <p:nvSpPr>
          <p:cNvPr id="5" name="文本框 4"/>
          <p:cNvSpPr txBox="1"/>
          <p:nvPr>
            <p:custDataLst>
              <p:tags r:id="rId2"/>
            </p:custDataLst>
          </p:nvPr>
        </p:nvSpPr>
        <p:spPr>
          <a:xfrm>
            <a:off x="603885" y="817245"/>
            <a:ext cx="7264400" cy="1005205"/>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 Game Idea</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background</a:t>
            </a:r>
            <a:endParaRPr lang="en-US" altLang="zh-CN" sz="2800" b="1">
              <a:solidFill>
                <a:schemeClr val="bg1"/>
              </a:solidFill>
              <a:effectLst/>
              <a:latin typeface="Times New Roman" panose="02020603050405020304" charset="0"/>
              <a:cs typeface="Times New Roman" panose="02020603050405020304" charset="0"/>
            </a:endParaRPr>
          </a:p>
        </p:txBody>
      </p:sp>
      <p:sp>
        <p:nvSpPr>
          <p:cNvPr id="6" name="文本框 5"/>
          <p:cNvSpPr txBox="1"/>
          <p:nvPr/>
        </p:nvSpPr>
        <p:spPr>
          <a:xfrm>
            <a:off x="379095" y="2273300"/>
            <a:ext cx="11541760" cy="3212465"/>
          </a:xfrm>
          <a:prstGeom prst="rect">
            <a:avLst/>
          </a:prstGeom>
          <a:noFill/>
        </p:spPr>
        <p:txBody>
          <a:bodyPr wrap="square" rtlCol="0">
            <a:noAutofit/>
          </a:bodyPr>
          <a:p>
            <a:pPr algn="just">
              <a:lnSpc>
                <a:spcPct val="150000"/>
              </a:lnSpc>
            </a:pPr>
            <a:r>
              <a:rPr lang="en-US" altLang="zh-CN" sz="2400">
                <a:solidFill>
                  <a:schemeClr val="bg1"/>
                </a:solidFill>
                <a:latin typeface="Times New Roman" panose="02020603050405020304" charset="0"/>
                <a:cs typeface="Times New Roman" panose="02020603050405020304" charset="0"/>
              </a:rPr>
              <a:t>    </a:t>
            </a:r>
            <a:r>
              <a:rPr lang="zh-CN" altLang="en-US" sz="2400">
                <a:solidFill>
                  <a:schemeClr val="bg1"/>
                </a:solidFill>
                <a:latin typeface="Times New Roman" panose="02020603050405020304" charset="0"/>
                <a:cs typeface="Times New Roman" panose="02020603050405020304" charset="0"/>
              </a:rPr>
              <a:t>A man wakes up from the depths of the jungle to find himself in a predicament, but he can switch between two parallel worlds to help him complete his adventurous escape in the original world through the perspective of the </a:t>
            </a:r>
            <a:r>
              <a:rPr lang="en-US" altLang="zh-CN" sz="2400">
                <a:solidFill>
                  <a:schemeClr val="bg1"/>
                </a:solidFill>
                <a:latin typeface="Times New Roman" panose="02020603050405020304" charset="0"/>
                <a:cs typeface="Times New Roman" panose="02020603050405020304" charset="0"/>
              </a:rPr>
              <a:t>other</a:t>
            </a:r>
            <a:r>
              <a:rPr lang="zh-CN" altLang="en-US" sz="2400">
                <a:solidFill>
                  <a:schemeClr val="bg1"/>
                </a:solidFill>
                <a:latin typeface="Times New Roman" panose="02020603050405020304" charset="0"/>
                <a:cs typeface="Times New Roman" panose="02020603050405020304" charset="0"/>
              </a:rPr>
              <a:t> world. However, after completing several organ adventures with the help of this special feature, he finds himself permanently trapped in the </a:t>
            </a:r>
            <a:r>
              <a:rPr lang="en-US" altLang="zh-CN" sz="2400">
                <a:solidFill>
                  <a:schemeClr val="bg1"/>
                </a:solidFill>
                <a:latin typeface="Times New Roman" panose="02020603050405020304" charset="0"/>
                <a:cs typeface="Times New Roman" panose="02020603050405020304" charset="0"/>
              </a:rPr>
              <a:t>parallel</a:t>
            </a:r>
            <a:r>
              <a:rPr lang="zh-CN" altLang="en-US" sz="2400">
                <a:solidFill>
                  <a:schemeClr val="bg1"/>
                </a:solidFill>
                <a:latin typeface="Times New Roman" panose="02020603050405020304" charset="0"/>
                <a:cs typeface="Times New Roman" panose="02020603050405020304" charset="0"/>
              </a:rPr>
              <a:t> world when he switches to it for the last time......</a:t>
            </a:r>
            <a:r>
              <a:rPr lang="en-US" altLang="zh-CN" sz="2400">
                <a:solidFill>
                  <a:schemeClr val="bg1"/>
                </a:solidFill>
                <a:latin typeface="Times New Roman" panose="02020603050405020304" charset="0"/>
                <a:cs typeface="Times New Roman" panose="02020603050405020304" charset="0"/>
              </a:rPr>
              <a:t>...</a:t>
            </a:r>
            <a:endParaRPr lang="en-US" altLang="zh-CN" sz="2400">
              <a:solidFill>
                <a:schemeClr val="bg1"/>
              </a:solidFill>
              <a:latin typeface="Times New Roman" panose="02020603050405020304" charset="0"/>
              <a:cs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196850"/>
            <a:ext cx="12459970" cy="7141210"/>
          </a:xfrm>
          <a:prstGeom prst="rect">
            <a:avLst/>
          </a:prstGeom>
        </p:spPr>
      </p:pic>
      <p:sp>
        <p:nvSpPr>
          <p:cNvPr id="5" name="文本框 4"/>
          <p:cNvSpPr txBox="1"/>
          <p:nvPr>
            <p:custDataLst>
              <p:tags r:id="rId2"/>
            </p:custDataLst>
          </p:nvPr>
        </p:nvSpPr>
        <p:spPr>
          <a:xfrm>
            <a:off x="502285" y="598170"/>
            <a:ext cx="7264400" cy="1005205"/>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 Game Idea</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form..</a:t>
            </a:r>
            <a:endParaRPr lang="en-US" altLang="zh-CN" sz="2800" b="1">
              <a:solidFill>
                <a:schemeClr val="bg1"/>
              </a:solidFill>
              <a:effectLst/>
              <a:latin typeface="Times New Roman" panose="02020603050405020304" charset="0"/>
              <a:cs typeface="Times New Roman" panose="02020603050405020304" charset="0"/>
            </a:endParaRPr>
          </a:p>
        </p:txBody>
      </p:sp>
      <p:pic>
        <p:nvPicPr>
          <p:cNvPr id="2" name="图片 1" descr="p554634907"/>
          <p:cNvPicPr>
            <a:picLocks noChangeAspect="1"/>
          </p:cNvPicPr>
          <p:nvPr/>
        </p:nvPicPr>
        <p:blipFill>
          <a:blip r:embed="rId3"/>
          <a:stretch>
            <a:fillRect/>
          </a:stretch>
        </p:blipFill>
        <p:spPr>
          <a:xfrm>
            <a:off x="-635" y="1691640"/>
            <a:ext cx="3587750" cy="4885690"/>
          </a:xfrm>
          <a:prstGeom prst="rect">
            <a:avLst/>
          </a:prstGeom>
        </p:spPr>
      </p:pic>
      <p:pic>
        <p:nvPicPr>
          <p:cNvPr id="7" name="图片 6" descr="1-1650260664"/>
          <p:cNvPicPr>
            <a:picLocks noChangeAspect="1"/>
          </p:cNvPicPr>
          <p:nvPr/>
        </p:nvPicPr>
        <p:blipFill>
          <a:blip r:embed="rId4"/>
          <a:srcRect l="5910" r="3817"/>
          <a:stretch>
            <a:fillRect/>
          </a:stretch>
        </p:blipFill>
        <p:spPr>
          <a:xfrm>
            <a:off x="3829685" y="1751330"/>
            <a:ext cx="4054475" cy="4766310"/>
          </a:xfrm>
          <a:prstGeom prst="rect">
            <a:avLst/>
          </a:prstGeom>
        </p:spPr>
      </p:pic>
      <p:pic>
        <p:nvPicPr>
          <p:cNvPr id="8" name="图片 7" descr="ss_0024a4a9301ca0fa2f7973ea679ac97a97473993.1920x1080"/>
          <p:cNvPicPr>
            <a:picLocks noChangeAspect="1"/>
          </p:cNvPicPr>
          <p:nvPr/>
        </p:nvPicPr>
        <p:blipFill>
          <a:blip r:embed="rId5"/>
          <a:srcRect l="14548" t="-1404" r="763" b="1404"/>
          <a:stretch>
            <a:fillRect/>
          </a:stretch>
        </p:blipFill>
        <p:spPr>
          <a:xfrm>
            <a:off x="7995920" y="2001520"/>
            <a:ext cx="6413500" cy="4159885"/>
          </a:xfrm>
          <a:prstGeom prst="rect">
            <a:avLst/>
          </a:prstGeom>
        </p:spPr>
      </p:pic>
    </p:spTree>
    <p:custDataLst>
      <p:tags r:id="rId6"/>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196850"/>
            <a:ext cx="12459970" cy="7141210"/>
          </a:xfrm>
          <a:prstGeom prst="rect">
            <a:avLst/>
          </a:prstGeom>
        </p:spPr>
      </p:pic>
      <p:sp>
        <p:nvSpPr>
          <p:cNvPr id="5" name="文本框 4"/>
          <p:cNvSpPr txBox="1"/>
          <p:nvPr>
            <p:custDataLst>
              <p:tags r:id="rId2"/>
            </p:custDataLst>
          </p:nvPr>
        </p:nvSpPr>
        <p:spPr>
          <a:xfrm>
            <a:off x="603885" y="817245"/>
            <a:ext cx="7264400" cy="1005205"/>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 Game Idea</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introduction</a:t>
            </a:r>
            <a:endParaRPr lang="en-US" altLang="zh-CN" sz="2800" b="1">
              <a:solidFill>
                <a:schemeClr val="bg1"/>
              </a:solidFill>
              <a:effectLst/>
              <a:latin typeface="Times New Roman" panose="02020603050405020304" charset="0"/>
              <a:cs typeface="Times New Roman" panose="02020603050405020304" charset="0"/>
            </a:endParaRPr>
          </a:p>
        </p:txBody>
      </p:sp>
      <p:sp>
        <p:nvSpPr>
          <p:cNvPr id="6" name="文本框 5"/>
          <p:cNvSpPr txBox="1"/>
          <p:nvPr/>
        </p:nvSpPr>
        <p:spPr>
          <a:xfrm>
            <a:off x="1659890" y="2470150"/>
            <a:ext cx="8872220" cy="2768600"/>
          </a:xfrm>
          <a:prstGeom prst="rect">
            <a:avLst/>
          </a:prstGeom>
          <a:noFill/>
        </p:spPr>
        <p:txBody>
          <a:bodyPr wrap="square" rtlCol="0">
            <a:noAutofit/>
          </a:bodyPr>
          <a:p>
            <a:pPr marL="342900" indent="-342900" algn="just">
              <a:lnSpc>
                <a:spcPct val="200000"/>
              </a:lnSpc>
              <a:buFont typeface="Arial" panose="020B0604020202020204" pitchFamily="34" charset="0"/>
              <a:buChar char="•"/>
            </a:pPr>
            <a:r>
              <a:rPr lang="en-US" altLang="zh-CN" sz="2800" b="1">
                <a:solidFill>
                  <a:schemeClr val="bg1"/>
                </a:solidFill>
                <a:latin typeface="Times New Roman" panose="02020603050405020304" charset="0"/>
                <a:cs typeface="Times New Roman" panose="02020603050405020304" charset="0"/>
              </a:rPr>
              <a:t>Game name</a:t>
            </a:r>
            <a:r>
              <a:rPr lang="en-US" altLang="zh-CN" sz="2800">
                <a:solidFill>
                  <a:schemeClr val="bg1"/>
                </a:solidFill>
                <a:latin typeface="Times New Roman" panose="02020603050405020304" charset="0"/>
                <a:cs typeface="Times New Roman" panose="02020603050405020304" charset="0"/>
              </a:rPr>
              <a:t> : &lt;the Parallel Forest&gt;</a:t>
            </a:r>
            <a:endParaRPr lang="en-US" altLang="zh-CN" sz="2800">
              <a:solidFill>
                <a:schemeClr val="bg1"/>
              </a:solidFill>
              <a:latin typeface="Times New Roman" panose="02020603050405020304" charset="0"/>
              <a:cs typeface="Times New Roman" panose="02020603050405020304" charset="0"/>
            </a:endParaRPr>
          </a:p>
          <a:p>
            <a:pPr marL="342900" indent="-342900" algn="just">
              <a:lnSpc>
                <a:spcPct val="200000"/>
              </a:lnSpc>
              <a:buFont typeface="Arial" panose="020B0604020202020204" pitchFamily="34" charset="0"/>
              <a:buChar char="•"/>
            </a:pPr>
            <a:r>
              <a:rPr lang="en-US" altLang="zh-CN" sz="2800" b="1">
                <a:solidFill>
                  <a:schemeClr val="bg1"/>
                </a:solidFill>
                <a:latin typeface="Times New Roman" panose="02020603050405020304" charset="0"/>
                <a:cs typeface="Times New Roman" panose="02020603050405020304" charset="0"/>
              </a:rPr>
              <a:t>Typology</a:t>
            </a:r>
            <a:r>
              <a:rPr lang="en-US" altLang="zh-CN" sz="2800">
                <a:solidFill>
                  <a:schemeClr val="bg1"/>
                </a:solidFill>
                <a:latin typeface="Times New Roman" panose="02020603050405020304" charset="0"/>
                <a:cs typeface="Times New Roman" panose="02020603050405020304" charset="0"/>
              </a:rPr>
              <a:t> : 2D Horizontal Jumping Game</a:t>
            </a:r>
            <a:endParaRPr lang="en-US" altLang="zh-CN" sz="2800">
              <a:solidFill>
                <a:schemeClr val="bg1"/>
              </a:solidFill>
              <a:latin typeface="Times New Roman" panose="02020603050405020304" charset="0"/>
              <a:cs typeface="Times New Roman" panose="02020603050405020304" charset="0"/>
            </a:endParaRPr>
          </a:p>
          <a:p>
            <a:pPr marL="342900" indent="-342900" algn="just">
              <a:lnSpc>
                <a:spcPct val="200000"/>
              </a:lnSpc>
              <a:buFont typeface="Arial" panose="020B0604020202020204" pitchFamily="34" charset="0"/>
              <a:buChar char="•"/>
            </a:pPr>
            <a:r>
              <a:rPr lang="en-US" altLang="zh-CN" sz="2800" b="1">
                <a:solidFill>
                  <a:schemeClr val="bg1"/>
                </a:solidFill>
                <a:latin typeface="Times New Roman" panose="02020603050405020304" charset="0"/>
                <a:cs typeface="Times New Roman" panose="02020603050405020304" charset="0"/>
              </a:rPr>
              <a:t>Platforms</a:t>
            </a:r>
            <a:r>
              <a:rPr lang="en-US" altLang="zh-CN" sz="2800">
                <a:solidFill>
                  <a:schemeClr val="bg1"/>
                </a:solidFill>
                <a:latin typeface="Times New Roman" panose="02020603050405020304" charset="0"/>
                <a:cs typeface="Times New Roman" panose="02020603050405020304" charset="0"/>
              </a:rPr>
              <a:t> : PC  </a:t>
            </a:r>
            <a:endParaRPr lang="en-US" altLang="zh-CN" sz="2800">
              <a:solidFill>
                <a:schemeClr val="bg1"/>
              </a:solidFill>
              <a:latin typeface="Times New Roman" panose="02020603050405020304" charset="0"/>
              <a:cs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5" name="文本框 4"/>
          <p:cNvSpPr txBox="1"/>
          <p:nvPr>
            <p:custDataLst>
              <p:tags r:id="rId2"/>
            </p:custDataLst>
          </p:nvPr>
        </p:nvSpPr>
        <p:spPr>
          <a:xfrm>
            <a:off x="603885" y="817245"/>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 Game Mechanic</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logic </a:t>
            </a:r>
            <a:endParaRPr lang="en-US" altLang="zh-CN" sz="2800" b="1">
              <a:solidFill>
                <a:schemeClr val="bg1"/>
              </a:solidFill>
              <a:effectLst/>
              <a:latin typeface="Times New Roman" panose="02020603050405020304" charset="0"/>
              <a:cs typeface="Times New Roman" panose="02020603050405020304" charset="0"/>
            </a:endParaRPr>
          </a:p>
        </p:txBody>
      </p:sp>
      <p:sp>
        <p:nvSpPr>
          <p:cNvPr id="3" name="文本框 2"/>
          <p:cNvSpPr txBox="1"/>
          <p:nvPr/>
        </p:nvSpPr>
        <p:spPr>
          <a:xfrm>
            <a:off x="897255" y="2024380"/>
            <a:ext cx="9865360" cy="687705"/>
          </a:xfrm>
          <a:prstGeom prst="rect">
            <a:avLst/>
          </a:prstGeom>
          <a:noFill/>
        </p:spPr>
        <p:txBody>
          <a:bodyPr wrap="square" rtlCol="0">
            <a:noAutofit/>
          </a:bodyPr>
          <a:p>
            <a:r>
              <a:rPr lang="zh-CN" altLang="en-US" sz="2800">
                <a:solidFill>
                  <a:schemeClr val="bg1"/>
                </a:solidFill>
                <a:latin typeface="Times New Roman" panose="02020603050405020304" charset="0"/>
                <a:cs typeface="Times New Roman" panose="02020603050405020304" charset="0"/>
              </a:rPr>
              <a:t>Based on the </a:t>
            </a:r>
            <a:r>
              <a:rPr lang="zh-CN" altLang="en-US" sz="2800" b="1" u="sng">
                <a:solidFill>
                  <a:schemeClr val="bg1"/>
                </a:solidFill>
                <a:latin typeface="Times New Roman" panose="02020603050405020304" charset="0"/>
                <a:cs typeface="Times New Roman" panose="02020603050405020304" charset="0"/>
              </a:rPr>
              <a:t>story line mechanism</a:t>
            </a:r>
            <a:endParaRPr lang="zh-CN" altLang="en-US" sz="2800" b="1" u="sng">
              <a:solidFill>
                <a:schemeClr val="bg1"/>
              </a:solidFill>
              <a:latin typeface="Times New Roman" panose="02020603050405020304" charset="0"/>
              <a:cs typeface="Times New Roman" panose="02020603050405020304" charset="0"/>
            </a:endParaRPr>
          </a:p>
          <a:p>
            <a:endParaRPr lang="zh-CN" altLang="en-US" sz="2800" b="1" u="sng">
              <a:solidFill>
                <a:schemeClr val="bg1"/>
              </a:solidFill>
              <a:latin typeface="Times New Roman" panose="02020603050405020304" charset="0"/>
              <a:cs typeface="Times New Roman" panose="02020603050405020304" charset="0"/>
            </a:endParaRPr>
          </a:p>
          <a:p>
            <a:pPr indent="457200"/>
            <a:endParaRPr lang="en-US" altLang="zh-CN" sz="280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1236980" y="2927350"/>
            <a:ext cx="9718675" cy="3046095"/>
          </a:xfrm>
          <a:prstGeom prst="rect">
            <a:avLst/>
          </a:prstGeom>
          <a:noFill/>
        </p:spPr>
        <p:txBody>
          <a:bodyPr wrap="square" rtlCol="0">
            <a:spAutoFit/>
          </a:bodyPr>
          <a:p>
            <a:pPr marL="285750" indent="-285750">
              <a:buFont typeface="Wingdings" panose="05000000000000000000" charset="0"/>
              <a:buChar char="Ø"/>
            </a:pPr>
            <a:r>
              <a:rPr lang="en-US" altLang="zh-CN" sz="2400">
                <a:solidFill>
                  <a:schemeClr val="bg1"/>
                </a:solidFill>
                <a:latin typeface="Times New Roman" panose="02020603050405020304" charset="0"/>
                <a:cs typeface="Times New Roman" panose="02020603050405020304" charset="0"/>
              </a:rPr>
              <a:t>G</a:t>
            </a:r>
            <a:r>
              <a:rPr lang="zh-CN" altLang="en-US" sz="2400">
                <a:solidFill>
                  <a:schemeClr val="bg1"/>
                </a:solidFill>
                <a:latin typeface="Times New Roman" panose="02020603050405020304" charset="0"/>
                <a:cs typeface="Times New Roman" panose="02020603050405020304" charset="0"/>
              </a:rPr>
              <a:t>ame is designed with three levels</a:t>
            </a:r>
            <a:endParaRPr lang="zh-CN" altLang="en-US" sz="2400">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endParaRPr lang="zh-CN" altLang="en-US" sz="2400">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sz="2400">
                <a:solidFill>
                  <a:schemeClr val="bg1"/>
                </a:solidFill>
                <a:latin typeface="Times New Roman" panose="02020603050405020304" charset="0"/>
                <a:cs typeface="Times New Roman" panose="02020603050405020304" charset="0"/>
              </a:rPr>
              <a:t>Players need to fight with the enemy in each level, win the big boss and still survive that is to enter the next level, if the player died, you need to restart the level challenge</a:t>
            </a:r>
            <a:endParaRPr lang="zh-CN" altLang="en-US" sz="2400">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endParaRPr lang="zh-CN" altLang="en-US" sz="2400">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sz="2400">
                <a:solidFill>
                  <a:schemeClr val="bg1"/>
                </a:solidFill>
                <a:latin typeface="Times New Roman" panose="02020603050405020304" charset="0"/>
                <a:cs typeface="Times New Roman" panose="02020603050405020304" charset="0"/>
              </a:rPr>
              <a:t>Players who have completed all the levels will complete the story line and understand the ending of the story.</a:t>
            </a:r>
            <a:endParaRPr lang="zh-CN" altLang="en-US" sz="2400">
              <a:solidFill>
                <a:schemeClr val="bg1"/>
              </a:solidFill>
              <a:latin typeface="Times New Roman" panose="02020603050405020304" charset="0"/>
              <a:cs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5" name="文本框 4"/>
          <p:cNvSpPr txBox="1"/>
          <p:nvPr>
            <p:custDataLst>
              <p:tags r:id="rId2"/>
            </p:custDataLst>
          </p:nvPr>
        </p:nvSpPr>
        <p:spPr>
          <a:xfrm>
            <a:off x="603885" y="817245"/>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 Game Mechanic</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genre</a:t>
            </a:r>
            <a:endParaRPr lang="en-US" altLang="zh-CN" sz="2800" b="1">
              <a:solidFill>
                <a:schemeClr val="bg1"/>
              </a:solidFill>
              <a:effectLst/>
              <a:latin typeface="Times New Roman" panose="02020603050405020304" charset="0"/>
              <a:cs typeface="Times New Roman" panose="02020603050405020304" charset="0"/>
            </a:endParaRPr>
          </a:p>
        </p:txBody>
      </p:sp>
      <p:sp>
        <p:nvSpPr>
          <p:cNvPr id="2" name="文本框 1"/>
          <p:cNvSpPr txBox="1"/>
          <p:nvPr/>
        </p:nvSpPr>
        <p:spPr>
          <a:xfrm>
            <a:off x="1798320" y="2393315"/>
            <a:ext cx="3317875" cy="2553335"/>
          </a:xfrm>
          <a:prstGeom prst="rect">
            <a:avLst/>
          </a:prstGeom>
          <a:noFill/>
        </p:spPr>
        <p:txBody>
          <a:bodyPr wrap="square" rtlCol="0">
            <a:spAutoFit/>
          </a:bodyPr>
          <a:p>
            <a:pPr marL="285750" indent="-285750">
              <a:buFont typeface="Wingdings" panose="05000000000000000000" charset="0"/>
              <a:buChar char="ü"/>
            </a:pPr>
            <a:r>
              <a:rPr lang="en-US" altLang="zh-CN" sz="3200" b="1">
                <a:solidFill>
                  <a:schemeClr val="bg1"/>
                </a:solidFill>
                <a:latin typeface="Times New Roman" panose="02020603050405020304" charset="0"/>
                <a:cs typeface="Times New Roman" panose="02020603050405020304" charset="0"/>
              </a:rPr>
              <a:t>A</a:t>
            </a:r>
            <a:r>
              <a:rPr lang="zh-CN" altLang="en-US" sz="3200" b="1">
                <a:solidFill>
                  <a:schemeClr val="bg1"/>
                </a:solidFill>
                <a:latin typeface="Times New Roman" panose="02020603050405020304" charset="0"/>
                <a:cs typeface="Times New Roman" panose="02020603050405020304" charset="0"/>
              </a:rPr>
              <a:t>dventure</a:t>
            </a:r>
            <a:endParaRPr lang="zh-CN" altLang="en-US" sz="3200" b="1">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ü"/>
            </a:pPr>
            <a:endParaRPr lang="zh-CN" altLang="en-US" sz="3200" b="1">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ü"/>
            </a:pPr>
            <a:r>
              <a:rPr lang="en-US" altLang="zh-CN" sz="3200" b="1">
                <a:solidFill>
                  <a:schemeClr val="bg1"/>
                </a:solidFill>
                <a:latin typeface="Times New Roman" panose="02020603050405020304" charset="0"/>
                <a:cs typeface="Times New Roman" panose="02020603050405020304" charset="0"/>
              </a:rPr>
              <a:t>T</a:t>
            </a:r>
            <a:r>
              <a:rPr lang="zh-CN" altLang="en-US" sz="3200" b="1">
                <a:solidFill>
                  <a:schemeClr val="bg1"/>
                </a:solidFill>
                <a:latin typeface="Times New Roman" panose="02020603050405020304" charset="0"/>
                <a:cs typeface="Times New Roman" panose="02020603050405020304" charset="0"/>
              </a:rPr>
              <a:t>hriller</a:t>
            </a:r>
            <a:endParaRPr lang="zh-CN" altLang="en-US" sz="3200" b="1">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ü"/>
            </a:pPr>
            <a:endParaRPr lang="zh-CN" altLang="en-US" sz="3200" b="1">
              <a:solidFill>
                <a:schemeClr val="bg1"/>
              </a:solidFill>
              <a:latin typeface="Times New Roman" panose="02020603050405020304" charset="0"/>
              <a:cs typeface="Times New Roman" panose="02020603050405020304" charset="0"/>
            </a:endParaRPr>
          </a:p>
          <a:p>
            <a:pPr marL="285750" indent="-285750">
              <a:buFont typeface="Wingdings" panose="05000000000000000000" charset="0"/>
              <a:buChar char="ü"/>
            </a:pPr>
            <a:r>
              <a:rPr lang="en-US" altLang="zh-CN" sz="3200" b="1">
                <a:solidFill>
                  <a:schemeClr val="bg1"/>
                </a:solidFill>
                <a:latin typeface="Times New Roman" panose="02020603050405020304" charset="0"/>
                <a:cs typeface="Times New Roman" panose="02020603050405020304" charset="0"/>
              </a:rPr>
              <a:t>S</a:t>
            </a:r>
            <a:r>
              <a:rPr lang="zh-CN" altLang="en-US" sz="3200" b="1">
                <a:solidFill>
                  <a:schemeClr val="bg1"/>
                </a:solidFill>
                <a:latin typeface="Times New Roman" panose="02020603050405020304" charset="0"/>
                <a:cs typeface="Times New Roman" panose="02020603050405020304" charset="0"/>
              </a:rPr>
              <a:t>uspense</a:t>
            </a:r>
            <a:endParaRPr lang="zh-CN" altLang="en-US" sz="3200" b="1">
              <a:solidFill>
                <a:schemeClr val="bg1"/>
              </a:solidFill>
              <a:latin typeface="Times New Roman" panose="02020603050405020304" charset="0"/>
              <a:cs typeface="Times New Roman" panose="02020603050405020304" charset="0"/>
            </a:endParaRPr>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5" name="文本框 4"/>
          <p:cNvSpPr txBox="1"/>
          <p:nvPr>
            <p:custDataLst>
              <p:tags r:id="rId2"/>
            </p:custDataLst>
          </p:nvPr>
        </p:nvSpPr>
        <p:spPr>
          <a:xfrm>
            <a:off x="603885" y="478790"/>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 Game Details</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player</a:t>
            </a:r>
            <a:endParaRPr lang="en-US" altLang="zh-CN" sz="2800" b="1">
              <a:solidFill>
                <a:schemeClr val="bg1"/>
              </a:solidFill>
              <a:effectLst/>
              <a:latin typeface="Times New Roman" panose="02020603050405020304" charset="0"/>
              <a:cs typeface="Times New Roman" panose="02020603050405020304" charset="0"/>
            </a:endParaRPr>
          </a:p>
        </p:txBody>
      </p:sp>
      <p:sp>
        <p:nvSpPr>
          <p:cNvPr id="2" name="文本框 1"/>
          <p:cNvSpPr txBox="1"/>
          <p:nvPr/>
        </p:nvSpPr>
        <p:spPr>
          <a:xfrm>
            <a:off x="324485" y="1381760"/>
            <a:ext cx="7194550" cy="5026660"/>
          </a:xfrm>
          <a:prstGeom prst="rect">
            <a:avLst/>
          </a:prstGeom>
          <a:noFill/>
        </p:spPr>
        <p:txBody>
          <a:bodyPr wrap="square" rtlCol="0">
            <a:noAutofit/>
          </a:bodyPr>
          <a:p>
            <a:pPr marL="514350" indent="-514350" algn="just">
              <a:lnSpc>
                <a:spcPct val="150000"/>
              </a:lnSpc>
              <a:buFont typeface="Wingdings" panose="05000000000000000000" charset="0"/>
              <a:buChar char="p"/>
            </a:pPr>
            <a:r>
              <a:rPr lang="en-US" altLang="zh-CN" sz="2400" b="1">
                <a:solidFill>
                  <a:schemeClr val="bg1"/>
                </a:solidFill>
                <a:latin typeface="Times New Roman" panose="02020603050405020304" charset="0"/>
                <a:cs typeface="Times New Roman" panose="02020603050405020304" charset="0"/>
              </a:rPr>
              <a:t>M</a:t>
            </a:r>
            <a:r>
              <a:rPr lang="zh-CN" altLang="en-US" sz="2400" b="1">
                <a:solidFill>
                  <a:schemeClr val="bg1"/>
                </a:solidFill>
                <a:latin typeface="Times New Roman" panose="02020603050405020304" charset="0"/>
                <a:cs typeface="Times New Roman" panose="02020603050405020304" charset="0"/>
              </a:rPr>
              <a:t>otion </a:t>
            </a:r>
            <a:r>
              <a:rPr lang="en-US" altLang="zh-CN" sz="2400" b="1">
                <a:solidFill>
                  <a:schemeClr val="bg1"/>
                </a:solidFill>
                <a:latin typeface="Times New Roman" panose="02020603050405020304" charset="0"/>
                <a:cs typeface="Times New Roman" panose="02020603050405020304" charset="0"/>
              </a:rPr>
              <a:t>C</a:t>
            </a:r>
            <a:r>
              <a:rPr lang="zh-CN" altLang="en-US" sz="2400" b="1">
                <a:solidFill>
                  <a:schemeClr val="bg1"/>
                </a:solidFill>
                <a:latin typeface="Times New Roman" panose="02020603050405020304" charset="0"/>
                <a:cs typeface="Times New Roman" panose="02020603050405020304" charset="0"/>
              </a:rPr>
              <a:t>ontrol</a:t>
            </a:r>
            <a:r>
              <a:rPr lang="en-US" altLang="zh-CN" sz="2400" b="1">
                <a:solidFill>
                  <a:schemeClr val="bg1"/>
                </a:solidFill>
                <a:latin typeface="Times New Roman" panose="02020603050405020304" charset="0"/>
                <a:cs typeface="Times New Roman" panose="02020603050405020304" charset="0"/>
              </a:rPr>
              <a:t>:</a:t>
            </a:r>
            <a:endParaRPr lang="en-US" altLang="zh-CN" sz="2400" b="1">
              <a:solidFill>
                <a:schemeClr val="bg1"/>
              </a:solidFill>
              <a:latin typeface="Times New Roman" panose="02020603050405020304" charset="0"/>
              <a:cs typeface="Times New Roman" panose="02020603050405020304" charset="0"/>
            </a:endParaRPr>
          </a:p>
          <a:p>
            <a:pPr indent="457200" algn="just">
              <a:lnSpc>
                <a:spcPct val="150000"/>
              </a:lnSpc>
              <a:buFont typeface="Wingdings" panose="05000000000000000000" charset="0"/>
              <a:buNone/>
            </a:pPr>
            <a:r>
              <a:rPr lang="en-US" altLang="zh-CN" sz="2000">
                <a:solidFill>
                  <a:schemeClr val="bg1"/>
                </a:solidFill>
                <a:latin typeface="Times New Roman" panose="02020603050405020304" charset="0"/>
                <a:cs typeface="Times New Roman" panose="02020603050405020304" charset="0"/>
              </a:rPr>
              <a:t>Key W/S to control horizontal movement </a:t>
            </a:r>
            <a:endParaRPr lang="en-US" altLang="zh-CN" sz="2000">
              <a:solidFill>
                <a:schemeClr val="bg1"/>
              </a:solidFill>
              <a:latin typeface="Times New Roman" panose="02020603050405020304" charset="0"/>
              <a:cs typeface="Times New Roman" panose="02020603050405020304" charset="0"/>
            </a:endParaRPr>
          </a:p>
          <a:p>
            <a:pPr indent="457200" algn="just">
              <a:lnSpc>
                <a:spcPct val="150000"/>
              </a:lnSpc>
              <a:buFont typeface="Wingdings" panose="05000000000000000000" charset="0"/>
              <a:buNone/>
            </a:pPr>
            <a:r>
              <a:rPr lang="en-US" altLang="zh-CN" sz="2000">
                <a:solidFill>
                  <a:schemeClr val="bg1"/>
                </a:solidFill>
                <a:latin typeface="Times New Roman" panose="02020603050405020304" charset="0"/>
                <a:cs typeface="Times New Roman" panose="02020603050405020304" charset="0"/>
              </a:rPr>
              <a:t>Key A/D to control vertical jump and crouch</a:t>
            </a:r>
            <a:endParaRPr lang="en-US" altLang="zh-CN" sz="2000">
              <a:solidFill>
                <a:schemeClr val="bg1"/>
              </a:solidFill>
              <a:latin typeface="Times New Roman" panose="02020603050405020304" charset="0"/>
              <a:cs typeface="Times New Roman" panose="02020603050405020304" charset="0"/>
            </a:endParaRPr>
          </a:p>
          <a:p>
            <a:pPr indent="457200" algn="just">
              <a:lnSpc>
                <a:spcPct val="150000"/>
              </a:lnSpc>
              <a:buFont typeface="Wingdings" panose="05000000000000000000" charset="0"/>
              <a:buNone/>
            </a:pPr>
            <a:endParaRPr lang="en-US" altLang="zh-CN" sz="2000">
              <a:solidFill>
                <a:schemeClr val="bg1"/>
              </a:solidFill>
              <a:latin typeface="Times New Roman" panose="02020603050405020304" charset="0"/>
              <a:cs typeface="Times New Roman" panose="02020603050405020304" charset="0"/>
            </a:endParaRPr>
          </a:p>
          <a:p>
            <a:pPr marL="514350" indent="-514350" algn="just">
              <a:lnSpc>
                <a:spcPct val="150000"/>
              </a:lnSpc>
              <a:buFont typeface="Wingdings" panose="05000000000000000000" charset="0"/>
              <a:buChar char="p"/>
            </a:pPr>
            <a:r>
              <a:rPr lang="en-US" altLang="zh-CN" sz="2400" b="1">
                <a:solidFill>
                  <a:schemeClr val="bg1"/>
                </a:solidFill>
                <a:latin typeface="Times New Roman" panose="02020603050405020304" charset="0"/>
                <a:cs typeface="Times New Roman" panose="02020603050405020304" charset="0"/>
              </a:rPr>
              <a:t>Behavioral Control:</a:t>
            </a:r>
            <a:endParaRPr lang="en-US" altLang="zh-CN" sz="2400" b="1">
              <a:solidFill>
                <a:schemeClr val="bg1"/>
              </a:solidFill>
              <a:latin typeface="Times New Roman" panose="02020603050405020304" charset="0"/>
              <a:cs typeface="Times New Roman" panose="02020603050405020304" charset="0"/>
            </a:endParaRPr>
          </a:p>
          <a:p>
            <a:pPr indent="457200" algn="just">
              <a:lnSpc>
                <a:spcPct val="150000"/>
              </a:lnSpc>
              <a:buClrTx/>
              <a:buSzTx/>
              <a:buFont typeface="Wingdings" panose="05000000000000000000" charset="0"/>
              <a:buNone/>
            </a:pPr>
            <a:r>
              <a:rPr lang="en-US" altLang="zh-CN" sz="2000">
                <a:solidFill>
                  <a:schemeClr val="bg1"/>
                </a:solidFill>
                <a:latin typeface="Times New Roman" panose="02020603050405020304" charset="0"/>
                <a:cs typeface="Times New Roman" panose="02020603050405020304" charset="0"/>
              </a:rPr>
              <a:t>The protagonist has a bow that can be used for close-range attacks or long-range attacks (long-rangeattacks must have ammo)</a:t>
            </a:r>
            <a:r>
              <a:rPr lang="zh-CN" altLang="en-US" sz="2000">
                <a:solidFill>
                  <a:schemeClr val="bg1"/>
                </a:solidFill>
                <a:latin typeface="Times New Roman" panose="02020603050405020304" charset="0"/>
                <a:cs typeface="Times New Roman" panose="02020603050405020304" charset="0"/>
              </a:rPr>
              <a:t>，</a:t>
            </a:r>
            <a:r>
              <a:rPr lang="en-US" altLang="zh-CN" sz="2000">
                <a:solidFill>
                  <a:schemeClr val="bg1"/>
                </a:solidFill>
                <a:latin typeface="Times New Roman" panose="02020603050405020304" charset="0"/>
                <a:cs typeface="Times New Roman" panose="02020603050405020304" charset="0"/>
              </a:rPr>
              <a:t>Key J for </a:t>
            </a:r>
            <a:r>
              <a:rPr lang="en-US" altLang="zh-CN" sz="2000">
                <a:solidFill>
                  <a:schemeClr val="bg1"/>
                </a:solidFill>
                <a:latin typeface="Times New Roman" panose="02020603050405020304" charset="0"/>
                <a:cs typeface="Times New Roman" panose="02020603050405020304" charset="0"/>
                <a:sym typeface="+mn-ea"/>
              </a:rPr>
              <a:t>close-range attacks and key K for long-range attacks.</a:t>
            </a:r>
            <a:endParaRPr lang="en-US" altLang="zh-CN" sz="2000">
              <a:solidFill>
                <a:schemeClr val="bg1"/>
              </a:solidFill>
              <a:latin typeface="Times New Roman" panose="02020603050405020304" charset="0"/>
              <a:cs typeface="Times New Roman" panose="02020603050405020304" charset="0"/>
              <a:sym typeface="+mn-ea"/>
            </a:endParaRPr>
          </a:p>
          <a:p>
            <a:pPr indent="457200" algn="just">
              <a:lnSpc>
                <a:spcPct val="150000"/>
              </a:lnSpc>
              <a:buClrTx/>
              <a:buSzTx/>
              <a:buFont typeface="Wingdings" panose="05000000000000000000" charset="0"/>
              <a:buNone/>
            </a:pPr>
            <a:r>
              <a:rPr lang="en-US" altLang="zh-CN" sz="2000">
                <a:solidFill>
                  <a:schemeClr val="bg1"/>
                </a:solidFill>
                <a:latin typeface="Times New Roman" panose="02020603050405020304" charset="0"/>
                <a:cs typeface="Times New Roman" panose="02020603050405020304" charset="0"/>
              </a:rPr>
              <a:t>The player switches to an otherworldly viewpoint with the L key, in which the player moves slower and cannot attack.</a:t>
            </a:r>
            <a:endParaRPr lang="en-US" altLang="zh-CN" sz="2000">
              <a:solidFill>
                <a:schemeClr val="bg1"/>
              </a:solidFill>
              <a:latin typeface="Times New Roman" panose="02020603050405020304" charset="0"/>
              <a:cs typeface="Times New Roman" panose="02020603050405020304" charset="0"/>
            </a:endParaRPr>
          </a:p>
        </p:txBody>
      </p:sp>
      <p:pic>
        <p:nvPicPr>
          <p:cNvPr id="3" name="图片 2" descr="微信图片_20230712180246"/>
          <p:cNvPicPr>
            <a:picLocks noChangeAspect="1"/>
          </p:cNvPicPr>
          <p:nvPr/>
        </p:nvPicPr>
        <p:blipFill>
          <a:blip r:embed="rId3"/>
          <a:srcRect l="23217" r="9567"/>
          <a:stretch>
            <a:fillRect/>
          </a:stretch>
        </p:blipFill>
        <p:spPr>
          <a:xfrm>
            <a:off x="7219950" y="2493645"/>
            <a:ext cx="2560955" cy="3048000"/>
          </a:xfrm>
          <a:prstGeom prst="rect">
            <a:avLst/>
          </a:prstGeom>
        </p:spPr>
      </p:pic>
      <p:pic>
        <p:nvPicPr>
          <p:cNvPr id="6" name="图片 5" descr="微信图片_20230712180250"/>
          <p:cNvPicPr>
            <a:picLocks noChangeAspect="1"/>
          </p:cNvPicPr>
          <p:nvPr/>
        </p:nvPicPr>
        <p:blipFill>
          <a:blip r:embed="rId4"/>
          <a:srcRect l="26917" r="11300"/>
          <a:stretch>
            <a:fillRect/>
          </a:stretch>
        </p:blipFill>
        <p:spPr>
          <a:xfrm>
            <a:off x="9719945" y="2493645"/>
            <a:ext cx="2353945" cy="30480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p:pic>
        <p:nvPicPr>
          <p:cNvPr id="4" name="图片 3" descr="tree-g5cc374571_1280"/>
          <p:cNvPicPr>
            <a:picLocks noChangeAspect="1"/>
          </p:cNvPicPr>
          <p:nvPr/>
        </p:nvPicPr>
        <p:blipFill>
          <a:blip r:embed="rId1">
            <a:alphaModFix amt="50000"/>
          </a:blip>
          <a:stretch>
            <a:fillRect/>
          </a:stretch>
        </p:blipFill>
        <p:spPr>
          <a:xfrm>
            <a:off x="-133985" y="-283210"/>
            <a:ext cx="12459970" cy="7141210"/>
          </a:xfrm>
          <a:prstGeom prst="rect">
            <a:avLst/>
          </a:prstGeom>
        </p:spPr>
      </p:pic>
      <p:sp>
        <p:nvSpPr>
          <p:cNvPr id="6" name="文本框 5"/>
          <p:cNvSpPr txBox="1"/>
          <p:nvPr>
            <p:custDataLst>
              <p:tags r:id="rId2"/>
            </p:custDataLst>
          </p:nvPr>
        </p:nvSpPr>
        <p:spPr>
          <a:xfrm>
            <a:off x="603885" y="478790"/>
            <a:ext cx="9029700" cy="902970"/>
          </a:xfrm>
          <a:prstGeom prst="rect">
            <a:avLst/>
          </a:prstGeom>
          <a:noFill/>
        </p:spPr>
        <p:txBody>
          <a:bodyPr wrap="square" rtlCol="0">
            <a:noAutofit/>
          </a:bodyPr>
          <a:p>
            <a:r>
              <a:rPr lang="en-US" altLang="zh-CN" sz="48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 Game Details</a:t>
            </a:r>
            <a:r>
              <a:rPr lang="en-US" altLang="zh-CN" sz="4800" b="1">
                <a:solidFill>
                  <a:schemeClr val="bg1"/>
                </a:solidFill>
                <a:effectLst/>
                <a:latin typeface="Times New Roman" panose="02020603050405020304" charset="0"/>
                <a:cs typeface="Times New Roman" panose="02020603050405020304" charset="0"/>
              </a:rPr>
              <a:t> </a:t>
            </a:r>
            <a:r>
              <a:rPr lang="en-US" altLang="zh-CN" sz="2800" b="1">
                <a:solidFill>
                  <a:schemeClr val="bg1"/>
                </a:solidFill>
                <a:effectLst/>
                <a:latin typeface="Times New Roman" panose="02020603050405020304" charset="0"/>
                <a:cs typeface="Times New Roman" panose="02020603050405020304" charset="0"/>
              </a:rPr>
              <a:t>- enemy</a:t>
            </a:r>
            <a:endParaRPr lang="en-US" altLang="zh-CN" sz="2800" b="1">
              <a:solidFill>
                <a:schemeClr val="bg1"/>
              </a:solidFill>
              <a:effectLst/>
              <a:latin typeface="Times New Roman" panose="02020603050405020304" charset="0"/>
              <a:cs typeface="Times New Roman" panose="02020603050405020304" charset="0"/>
            </a:endParaRPr>
          </a:p>
        </p:txBody>
      </p:sp>
      <p:pic>
        <p:nvPicPr>
          <p:cNvPr id="9" name="图片 8" descr="微信图片_20230712183146"/>
          <p:cNvPicPr>
            <a:picLocks noChangeAspect="1"/>
          </p:cNvPicPr>
          <p:nvPr/>
        </p:nvPicPr>
        <p:blipFill>
          <a:blip r:embed="rId3"/>
          <a:srcRect l="20663" t="13445" r="17528" b="1561"/>
          <a:stretch>
            <a:fillRect/>
          </a:stretch>
        </p:blipFill>
        <p:spPr>
          <a:xfrm>
            <a:off x="557530" y="1813560"/>
            <a:ext cx="2178685" cy="2420620"/>
          </a:xfrm>
          <a:prstGeom prst="rect">
            <a:avLst/>
          </a:prstGeom>
        </p:spPr>
      </p:pic>
      <p:sp>
        <p:nvSpPr>
          <p:cNvPr id="10" name="文本框 9"/>
          <p:cNvSpPr txBox="1"/>
          <p:nvPr/>
        </p:nvSpPr>
        <p:spPr>
          <a:xfrm>
            <a:off x="635" y="3777615"/>
            <a:ext cx="3293110" cy="3010535"/>
          </a:xfrm>
          <a:prstGeom prst="rect">
            <a:avLst/>
          </a:prstGeom>
          <a:noFill/>
        </p:spPr>
        <p:txBody>
          <a:bodyPr wrap="square" rtlCol="0">
            <a:noAutofit/>
          </a:bodyPr>
          <a:p>
            <a:pPr algn="ctr"/>
            <a:r>
              <a:rPr lang="en-US" altLang="zh-CN" sz="20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Enemy 1</a:t>
            </a:r>
            <a:endParaRPr lang="en-US" altLang="zh-CN" sz="20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lgn="just"/>
            <a:endParaRPr lang="en-US" altLang="zh-CN" b="1">
              <a:solidFill>
                <a:schemeClr val="bg1"/>
              </a:solidFill>
              <a:latin typeface="Times New Roman" panose="02020603050405020304" charset="0"/>
              <a:cs typeface="Times New Roman" panose="02020603050405020304" charset="0"/>
            </a:endParaRPr>
          </a:p>
          <a:p>
            <a:pPr marL="285750" indent="-285750" algn="just">
              <a:lnSpc>
                <a:spcPct val="100000"/>
              </a:lnSpc>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Exists in both the original world and the parallel world.</a:t>
            </a:r>
            <a:endParaRPr lang="en-US" altLang="zh-CN">
              <a:solidFill>
                <a:schemeClr val="bg1"/>
              </a:solidFill>
              <a:latin typeface="Times New Roman" panose="02020603050405020304" charset="0"/>
              <a:cs typeface="Times New Roman" panose="02020603050405020304" charset="0"/>
            </a:endParaRPr>
          </a:p>
          <a:p>
            <a:pPr indent="0" algn="just">
              <a:lnSpc>
                <a:spcPct val="100000"/>
              </a:lnSpc>
              <a:buFont typeface="Arial" panose="020B0604020202020204" pitchFamily="34" charset="0"/>
              <a:buNone/>
            </a:pPr>
            <a:endParaRPr lang="en-US" altLang="zh-CN">
              <a:solidFill>
                <a:schemeClr val="bg1"/>
              </a:solidFill>
              <a:latin typeface="Times New Roman" panose="02020603050405020304" charset="0"/>
              <a:cs typeface="Times New Roman" panose="02020603050405020304" charset="0"/>
            </a:endParaRPr>
          </a:p>
          <a:p>
            <a:pPr marL="285750" indent="-285750" algn="just">
              <a:lnSpc>
                <a:spcPct val="100000"/>
              </a:lnSpc>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Initial generation moves horizontally in a random direction, and when the player enters the detection range and accelerates towards the player.</a:t>
            </a:r>
            <a:endParaRPr lang="en-US" altLang="zh-CN">
              <a:solidFill>
                <a:schemeClr val="bg1"/>
              </a:solidFill>
              <a:latin typeface="Times New Roman" panose="02020603050405020304" charset="0"/>
              <a:cs typeface="Times New Roman" panose="02020603050405020304" charset="0"/>
            </a:endParaRPr>
          </a:p>
          <a:p>
            <a:pPr algn="just"/>
            <a:endParaRPr lang="en-US" altLang="zh-CN">
              <a:solidFill>
                <a:schemeClr val="bg1"/>
              </a:solidFill>
              <a:latin typeface="Times New Roman" panose="02020603050405020304" charset="0"/>
              <a:cs typeface="Times New Roman" panose="02020603050405020304" charset="0"/>
            </a:endParaRPr>
          </a:p>
        </p:txBody>
      </p:sp>
      <p:pic>
        <p:nvPicPr>
          <p:cNvPr id="11" name="图片 10" descr="0_Reaper_Man_Idle_000"/>
          <p:cNvPicPr>
            <a:picLocks noChangeAspect="1"/>
          </p:cNvPicPr>
          <p:nvPr/>
        </p:nvPicPr>
        <p:blipFill>
          <a:blip r:embed="rId4"/>
          <a:stretch>
            <a:fillRect/>
          </a:stretch>
        </p:blipFill>
        <p:spPr>
          <a:xfrm>
            <a:off x="2556510" y="1644650"/>
            <a:ext cx="2520315" cy="2520315"/>
          </a:xfrm>
          <a:prstGeom prst="rect">
            <a:avLst/>
          </a:prstGeom>
        </p:spPr>
      </p:pic>
      <p:pic>
        <p:nvPicPr>
          <p:cNvPr id="12" name="图片 11" descr="0_Reaper_Man_Idle_001"/>
          <p:cNvPicPr>
            <a:picLocks noChangeAspect="1"/>
          </p:cNvPicPr>
          <p:nvPr/>
        </p:nvPicPr>
        <p:blipFill>
          <a:blip r:embed="rId5"/>
          <a:stretch>
            <a:fillRect/>
          </a:stretch>
        </p:blipFill>
        <p:spPr>
          <a:xfrm>
            <a:off x="3923030" y="1644650"/>
            <a:ext cx="2510155" cy="2510155"/>
          </a:xfrm>
          <a:prstGeom prst="rect">
            <a:avLst/>
          </a:prstGeom>
        </p:spPr>
      </p:pic>
      <p:pic>
        <p:nvPicPr>
          <p:cNvPr id="13" name="图片 12" descr="0_Reaper_Man_Idle_000"/>
          <p:cNvPicPr>
            <a:picLocks noChangeAspect="1"/>
          </p:cNvPicPr>
          <p:nvPr/>
        </p:nvPicPr>
        <p:blipFill>
          <a:blip r:embed="rId6"/>
          <a:stretch>
            <a:fillRect/>
          </a:stretch>
        </p:blipFill>
        <p:spPr>
          <a:xfrm>
            <a:off x="5159375" y="1556385"/>
            <a:ext cx="2608580" cy="2608580"/>
          </a:xfrm>
          <a:prstGeom prst="rect">
            <a:avLst/>
          </a:prstGeom>
        </p:spPr>
      </p:pic>
      <p:sp>
        <p:nvSpPr>
          <p:cNvPr id="14" name="文本框 13"/>
          <p:cNvSpPr txBox="1"/>
          <p:nvPr/>
        </p:nvSpPr>
        <p:spPr>
          <a:xfrm>
            <a:off x="3467100" y="3777615"/>
            <a:ext cx="3956050" cy="2286000"/>
          </a:xfrm>
          <a:prstGeom prst="rect">
            <a:avLst/>
          </a:prstGeom>
          <a:noFill/>
        </p:spPr>
        <p:txBody>
          <a:bodyPr wrap="square" rtlCol="0">
            <a:noAutofit/>
          </a:bodyPr>
          <a:p>
            <a:pPr algn="ctr"/>
            <a:r>
              <a:rPr lang="en-US" altLang="zh-CN" sz="2000" b="1">
                <a:solidFill>
                  <a:schemeClr val="bg1"/>
                </a:solidFill>
                <a:latin typeface="Times New Roman" panose="02020603050405020304" charset="0"/>
                <a:cs typeface="Times New Roman" panose="02020603050405020304" charset="0"/>
              </a:rPr>
              <a:t>Enemy 2</a:t>
            </a:r>
            <a:endParaRPr lang="en-US" altLang="zh-CN" sz="2000" b="1">
              <a:solidFill>
                <a:schemeClr val="bg1"/>
              </a:solidFill>
              <a:latin typeface="Times New Roman" panose="02020603050405020304" charset="0"/>
              <a:cs typeface="Times New Roman" panose="02020603050405020304" charset="0"/>
            </a:endParaRPr>
          </a:p>
          <a:p>
            <a:pPr algn="ctr"/>
            <a:endParaRPr lang="en-US" altLang="zh-CN">
              <a:solidFill>
                <a:schemeClr val="bg1"/>
              </a:solidFill>
              <a:latin typeface="Times New Roman" panose="02020603050405020304" charset="0"/>
              <a:cs typeface="Times New Roman" panose="02020603050405020304" charset="0"/>
            </a:endParaRPr>
          </a:p>
          <a:p>
            <a:pPr algn="ctr"/>
            <a:endParaRPr lang="en-US" altLang="zh-CN">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They can only be seen in the parallel world.</a:t>
            </a:r>
            <a:endParaRPr lang="en-US" altLang="zh-CN">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ltLang="zh-CN">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Enemies will be more aware of players in parallel worlds.</a:t>
            </a:r>
            <a:endParaRPr lang="en-US" altLang="zh-CN">
              <a:solidFill>
                <a:schemeClr val="bg1"/>
              </a:solidFill>
              <a:latin typeface="Times New Roman" panose="02020603050405020304" charset="0"/>
              <a:cs typeface="Times New Roman" panose="02020603050405020304" charset="0"/>
            </a:endParaRPr>
          </a:p>
        </p:txBody>
      </p:sp>
      <p:pic>
        <p:nvPicPr>
          <p:cNvPr id="15" name="图片 14" descr="0_Ghoul_Idle_000"/>
          <p:cNvPicPr>
            <a:picLocks noChangeAspect="1"/>
          </p:cNvPicPr>
          <p:nvPr/>
        </p:nvPicPr>
        <p:blipFill>
          <a:blip r:embed="rId7"/>
          <a:stretch>
            <a:fillRect/>
          </a:stretch>
        </p:blipFill>
        <p:spPr>
          <a:xfrm>
            <a:off x="6433185" y="1040130"/>
            <a:ext cx="3347085" cy="3347085"/>
          </a:xfrm>
          <a:prstGeom prst="rect">
            <a:avLst/>
          </a:prstGeom>
        </p:spPr>
      </p:pic>
      <p:pic>
        <p:nvPicPr>
          <p:cNvPr id="16" name="图片 15" descr="0_Lich_Idle_000"/>
          <p:cNvPicPr>
            <a:picLocks noChangeAspect="1"/>
          </p:cNvPicPr>
          <p:nvPr/>
        </p:nvPicPr>
        <p:blipFill>
          <a:blip r:embed="rId8"/>
          <a:stretch>
            <a:fillRect/>
          </a:stretch>
        </p:blipFill>
        <p:spPr>
          <a:xfrm>
            <a:off x="8059420" y="1106170"/>
            <a:ext cx="3303905" cy="3303905"/>
          </a:xfrm>
          <a:prstGeom prst="rect">
            <a:avLst/>
          </a:prstGeom>
        </p:spPr>
      </p:pic>
      <p:pic>
        <p:nvPicPr>
          <p:cNvPr id="17" name="图片 16" descr="0_Mummy_Idle_000"/>
          <p:cNvPicPr>
            <a:picLocks noChangeAspect="1"/>
          </p:cNvPicPr>
          <p:nvPr/>
        </p:nvPicPr>
        <p:blipFill>
          <a:blip r:embed="rId9"/>
          <a:stretch>
            <a:fillRect/>
          </a:stretch>
        </p:blipFill>
        <p:spPr>
          <a:xfrm>
            <a:off x="9633585" y="1106170"/>
            <a:ext cx="3258185" cy="3258185"/>
          </a:xfrm>
          <a:prstGeom prst="rect">
            <a:avLst/>
          </a:prstGeom>
        </p:spPr>
      </p:pic>
      <p:sp>
        <p:nvSpPr>
          <p:cNvPr id="18" name="文本框 17"/>
          <p:cNvSpPr txBox="1"/>
          <p:nvPr/>
        </p:nvSpPr>
        <p:spPr>
          <a:xfrm>
            <a:off x="7850505" y="3904615"/>
            <a:ext cx="4264660" cy="2286000"/>
          </a:xfrm>
          <a:prstGeom prst="rect">
            <a:avLst/>
          </a:prstGeom>
          <a:noFill/>
        </p:spPr>
        <p:txBody>
          <a:bodyPr wrap="square" rtlCol="0">
            <a:noAutofit/>
          </a:bodyPr>
          <a:p>
            <a:pPr algn="ctr"/>
            <a:r>
              <a:rPr lang="en-US" altLang="zh-CN" sz="2000" b="1">
                <a:solidFill>
                  <a:schemeClr val="bg1"/>
                </a:solidFill>
                <a:latin typeface="Times New Roman" panose="02020603050405020304" charset="0"/>
                <a:cs typeface="Times New Roman" panose="02020603050405020304" charset="0"/>
              </a:rPr>
              <a:t>Big Boss</a:t>
            </a:r>
            <a:endParaRPr lang="en-US" altLang="zh-CN">
              <a:solidFill>
                <a:schemeClr val="bg1"/>
              </a:solidFill>
              <a:latin typeface="Times New Roman" panose="02020603050405020304" charset="0"/>
              <a:cs typeface="Times New Roman" panose="02020603050405020304" charset="0"/>
            </a:endParaRPr>
          </a:p>
          <a:p>
            <a:pPr algn="ctr"/>
            <a:endParaRPr lang="en-US" altLang="zh-CN">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They will appear at the end of each level</a:t>
            </a:r>
            <a:endParaRPr lang="en-US" altLang="zh-CN">
              <a:solidFill>
                <a:schemeClr val="bg1"/>
              </a:solidFill>
              <a:latin typeface="Times New Roman" panose="02020603050405020304" charset="0"/>
              <a:cs typeface="Times New Roman" panose="02020603050405020304" charset="0"/>
            </a:endParaRPr>
          </a:p>
          <a:p>
            <a:pPr indent="0" algn="just">
              <a:buFont typeface="Arial" panose="020B0604020202020204" pitchFamily="34" charset="0"/>
              <a:buNone/>
            </a:pPr>
            <a:endParaRPr lang="en-US" altLang="zh-CN">
              <a:solidFill>
                <a:schemeClr val="bg1"/>
              </a:solidFill>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a:solidFill>
                  <a:schemeClr val="bg1"/>
                </a:solidFill>
                <a:latin typeface="Times New Roman" panose="02020603050405020304" charset="0"/>
                <a:cs typeface="Times New Roman" panose="02020603050405020304" charset="0"/>
              </a:rPr>
              <a:t>Enemies with both of the first two movement characteristics and player collision loss of more blood bars.</a:t>
            </a:r>
            <a:endParaRPr lang="en-US" altLang="zh-CN">
              <a:solidFill>
                <a:schemeClr val="bg1"/>
              </a:solidFill>
              <a:latin typeface="Times New Roman" panose="02020603050405020304" charset="0"/>
              <a:cs typeface="Times New Roman" panose="02020603050405020304" charset="0"/>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P spid="18" grpId="0"/>
      <p:bldP spid="18"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COMMONDATA" val="eyJoZGlkIjoiMzIxMDViYTc0YTg1ZWExNDFiNWI5OGI4YjMzYWM3MWMifQ=="/>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2879</Words>
  <Application>WPS 演示</Application>
  <PresentationFormat>宽屏</PresentationFormat>
  <Paragraphs>114</Paragraphs>
  <Slides>14</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宋体</vt:lpstr>
      <vt:lpstr>Wingdings</vt:lpstr>
      <vt:lpstr>Wingdings</vt:lpstr>
      <vt:lpstr>微软雅黑</vt:lpstr>
      <vt:lpstr>Arial Unicode MS</vt:lpstr>
      <vt:lpstr>Calibri</vt:lpstr>
      <vt:lpstr>Times New Roman</vt:lpstr>
      <vt:lpstr>华文中宋</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Horizon</cp:lastModifiedBy>
  <cp:revision>157</cp:revision>
  <dcterms:created xsi:type="dcterms:W3CDTF">2019-06-19T02:08:00Z</dcterms:created>
  <dcterms:modified xsi:type="dcterms:W3CDTF">2023-07-12T11:16:09Z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78C79EBC71164E51B10F93DDD6813C71_11</vt:lpwstr>
  </property>
</Properties>
</file>